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342" r:id="rId5"/>
    <p:sldId id="373" r:id="rId6"/>
    <p:sldId id="396" r:id="rId7"/>
    <p:sldId id="382" r:id="rId8"/>
    <p:sldId id="374" r:id="rId9"/>
    <p:sldId id="375" r:id="rId10"/>
    <p:sldId id="383" r:id="rId11"/>
    <p:sldId id="397" r:id="rId12"/>
    <p:sldId id="398" r:id="rId13"/>
    <p:sldId id="399" r:id="rId14"/>
    <p:sldId id="400" r:id="rId15"/>
    <p:sldId id="384" r:id="rId16"/>
    <p:sldId id="385" r:id="rId17"/>
    <p:sldId id="401" r:id="rId18"/>
    <p:sldId id="386" r:id="rId19"/>
    <p:sldId id="387" r:id="rId20"/>
    <p:sldId id="388" r:id="rId21"/>
    <p:sldId id="389" r:id="rId22"/>
    <p:sldId id="390" r:id="rId23"/>
    <p:sldId id="391" r:id="rId24"/>
    <p:sldId id="402" r:id="rId25"/>
    <p:sldId id="403" r:id="rId26"/>
    <p:sldId id="404" r:id="rId27"/>
    <p:sldId id="407" r:id="rId28"/>
    <p:sldId id="392" r:id="rId29"/>
    <p:sldId id="394" r:id="rId30"/>
    <p:sldId id="379" r:id="rId31"/>
    <p:sldId id="395" r:id="rId32"/>
    <p:sldId id="377" r:id="rId33"/>
    <p:sldId id="408" r:id="rId34"/>
    <p:sldId id="376" r:id="rId35"/>
    <p:sldId id="378" r:id="rId36"/>
    <p:sldId id="409" r:id="rId37"/>
    <p:sldId id="412" r:id="rId38"/>
    <p:sldId id="413" r:id="rId39"/>
    <p:sldId id="410" r:id="rId40"/>
    <p:sldId id="411" r:id="rId41"/>
    <p:sldId id="414" r:id="rId42"/>
    <p:sldId id="380" r:id="rId43"/>
    <p:sldId id="415" r:id="rId44"/>
    <p:sldId id="416" r:id="rId45"/>
    <p:sldId id="417" r:id="rId46"/>
    <p:sldId id="418" r:id="rId47"/>
    <p:sldId id="372" r:id="rId4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 showGuides="1">
      <p:cViewPr>
        <p:scale>
          <a:sx n="75" d="100"/>
          <a:sy n="75" d="100"/>
        </p:scale>
        <p:origin x="902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70294D3-938A-4126-8F93-6FB60A962897}" type="datetime1">
              <a:rPr lang="es-ES" smtClean="0"/>
              <a:t>09/12/2025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9E9D61A1-75D9-49F7-83EB-F5872642613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CBBD5D1-7B93-4A65-AEEB-7931232AEEFE}" type="datetime1">
              <a:rPr lang="es-ES" smtClean="0"/>
              <a:t>09/12/2025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EF75CB5-5666-5049-9AE0-38EFD385C2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948B-855D-84A9-DD9F-49D67D67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145F28-07FF-7254-3532-78B047BCA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354A07-53EA-7792-D437-AE4315923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F18E32-316E-B6CF-D7FC-5CB0FBBDE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163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CF534-2353-83A8-CA24-90AB907B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9C2D2E-CDD9-B8FB-E4BB-F355570DC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A4A48D-DEDF-9ADF-D6A5-52D259513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57122B-FC71-DB0C-7C5A-C971693E4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54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71326-EDA6-E3F4-BCFF-A427D59E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A809E0-609D-B521-52F5-F03BF85F8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B9E81D-F26E-FDB8-F21F-07F6A3FFB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33EA8-F629-8128-7549-647D99918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2900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B73B-00C3-F60D-7FF9-8B1C75C2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CEEBB4-2BB9-8457-B3D0-5B35F9143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91F805-580D-B333-B644-8DCC52153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F05460-E89F-74AA-AF58-0EBAFA111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22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07A83-08DB-1906-337B-D9932931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3D4EA5-423F-E0B1-7AC5-F3531ED64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4B09B0-E2DF-AE2B-865E-1204F4E38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CDEC8A-64FB-2B31-E79B-0C173DC9E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958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C3D07-FA66-FEE0-789C-D003FA73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A43CAD-2896-3936-95F2-F98F518EE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FD0C7B-CB70-8CBE-2D34-23070A5D8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78D586-8193-3475-C7AB-51913FE52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23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1100-71F0-5490-C7E6-4B2D2883C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CDE827-DC92-E404-E45E-FD519966F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4BDA990-470D-36EF-97C1-21493D011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225E33-622F-77DF-C376-B2057B095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79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6B89-444F-0B6E-DD24-51E5D719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448717F-86C7-EC41-5094-27986234F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083BCA-DB8D-98A3-0220-8169F6439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052190-A88B-3043-1326-4318273A4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786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91FF-BBB9-F824-F548-501C4CAF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D13565-D959-2B96-82EC-3F42220FB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6790AB-453C-E3A6-C1D4-555F3253B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1BA09-0140-81DD-A386-8271A8E40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64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4C7A-4C24-CA82-E154-5CFA673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894109-A0C2-16AC-5E6C-96789E447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D92982-FBE8-A5CF-7DD7-9A8FEA668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8877D2-35C8-AFE9-DE30-0ECF1844E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297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AB658-ECED-0215-837D-78FD8176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805596-CE0E-FE30-CAEF-3009B7C2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520319-CEAF-DCE3-8299-79D50CFB2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30CC33-E7E5-CBA7-7A4A-E22EB0C51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300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B000-F938-068D-E920-5100032E0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9121ED-703A-0F76-35ED-8A37409FA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A49546E-7B06-A5AA-9077-17223668B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5A2C21-3814-29CD-776F-6649BDAEF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0685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E09-6E68-2608-C07B-ECED8A8C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24DAE7C-EF3B-FC56-D5CB-916323C1E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526620-26B9-089B-7349-41CF3EB11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CE0410-48B8-955B-CD52-266D33AF7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340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1202E-ADB2-7479-F227-40D723EE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BE9563-DF12-05EB-A30F-C742F6494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14D300-9BF0-1A5F-442B-F1843ADDE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1CE0ED-3541-5C41-C7A3-28DFDD04A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7664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0A684-64AD-1562-8373-9D35F84F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1C71A3-76C5-46E6-5A51-3F6E9A45A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5A64D0-A75E-CF85-8B7C-38FD1166A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148770-F797-1087-4FFA-95FC0DFB5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82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87EB7-17DC-8871-2910-EA2C876E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AF6D2B-C8A3-51A7-B92C-1C2C83009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779CFC-82BA-9710-1545-167DB333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18176C-7F16-91BA-DA0F-D6F468B23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456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392B-F201-A1E5-EC60-E1BDBBF8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EE19D56-793E-571F-440C-BE0C079D6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B587FF-2894-1F8C-F60A-EC3CED1BE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2C6723-2FC5-F936-45FF-C89A16E52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5724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6E5D6-A3F2-9B11-DA64-B61D72A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0C9931-9FD2-AE1F-61EC-E4CBBE2D7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7CAF065-890B-D8D1-81AD-86D69AA80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315289-F214-C688-2D4C-471D23872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332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8129-F388-4A52-10C4-72EB2B5A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B4F227-1074-A3CD-CB6A-AE47B336C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B9C421-7B10-1942-B57E-2490566DB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238E5D-C086-D8DA-7BC5-D2BFA6B22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032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CB159-404A-36BB-8BE7-13715058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E41833-6E60-9E5E-77E6-6A3B39F68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6A2492-53FA-E03C-32BB-70C75083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C0D2AF-B130-1321-F56D-EDF85539F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587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147D-A8F2-C1BC-165A-8F455284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1BB77EB-AC2E-ED36-4B10-2816173E6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6C7E85-1F7B-460B-1EA8-FA18CF51E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7A25-9A8F-D95D-6FFC-3D63ADAA7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501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CACD-C5F3-555D-8F36-ACCD8C35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3D7DE7-313D-9434-3D2D-4B4DBB9B2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81225A-816A-7C0B-275D-F78D2017A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DF8EAB-9078-2904-3A8E-8544C66E4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3065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DB54-F052-DF8B-63EE-9ED7D2DC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6BD5D1-57F7-FD22-0835-2C25F79AD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323F0B4-7569-AE96-1E75-5A64E30AC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7A48C6-1147-D8E4-EB79-4CA776A7B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0936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6EEFA-79E8-2830-E402-C50E0D70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98DE62-AA16-B0F0-034D-3135ACF95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0548CE-E893-A685-CB51-C62337A28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293B71-94AE-08FA-CEB7-D79FB9C79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012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CB329-64CB-0838-2C39-0B919EAF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2D63E6-0997-2945-B665-B5058203F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41A379-6194-7C82-A834-CCB32E636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0C5582-7A6F-71B9-83EC-8D275B612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5206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11E1-33EF-7784-2A61-C2D597AD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BC014B-08F9-DEF7-F038-14DCADC86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76F8F-D933-46F6-180C-92EA3A311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969DEB-12E6-81A1-0FA9-5DC737AD8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7600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3843-33FD-B7A3-DD5C-326B29C9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7C9B88-2C81-71A5-9681-9E99E07D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F597C2-BDCD-9FE5-4A26-4F426D2EF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C3AD62-F638-D1BF-928E-9348D78A7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449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2BA52-724D-0D46-EB6A-E80892C5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B4AC98-72CB-0A42-30E6-79AE8FD74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426726-FA40-E747-75D7-20023B3ED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7BF9CA-CC61-A634-11C0-F5593FCDD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7234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5825-7B71-A775-B5E4-A362D4F2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E45AC7-FCA8-2057-490D-F28E05131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44A3C8-2186-BFC6-FB01-38D1B483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D588E4-35C3-56C5-8C23-BAB6A6C70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7267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726B-0304-AFD7-845F-C45775A4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1EED35-52C6-E7A7-C2A0-1FF9C1522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224479-8389-6112-29DD-C397F900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48E5CE-64C6-1F83-9D78-3058F137E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694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450A-2275-AB82-F161-9170F620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9C05A8-1EC3-D3E5-D3FE-DDF452122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329733-1268-39A3-3EA4-CCE7C77A1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EA765E-9C59-4687-CCEB-730CBB226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6778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E49D-B4D1-0799-280F-6C9228B2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1F50B7-6663-EC95-AD4D-8D5DC1326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C3252E-1EDB-D72A-253E-E7912B7F9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CD1316-BBE4-623E-A346-E67849A32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04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FFB4-B01D-B13F-0903-E707C72D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83A93E-0466-7CE0-A5F6-135DB8D5E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9313CA-4B3C-0881-CD23-3B818B787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58ECD2-46FE-7F31-97E7-DCC76A692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102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5C7A-5ED1-ACCF-A588-8A35A1EC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49BC5B-5DE3-02EF-5964-DAF29F23D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8AE607-5482-2862-B48F-2CFBF7509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78CBAE-B96C-F819-1BBF-BC618A754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299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es-ES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31200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2" name="Marcador de posición de tabla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es-ES" sz="2400">
                <a:latin typeface="+mn-lt"/>
              </a:defRPr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es-ES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es-ES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es-ES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tabla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es-ES" sz="2400">
                <a:latin typeface="+mn-lt"/>
              </a:defRPr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18" name="Gráfico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pic>
          <p:nvPicPr>
            <p:cNvPr id="4" name="Marcador de contenido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es-ES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es-ES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0" y="2679192"/>
            <a:ext cx="410565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es-ES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6" name="Marcador de contenido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9" name="Gráfico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es-ES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es-ES" sz="3200" cap="all" spc="3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es-ES" sz="2400" cap="all" spc="3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2 columnas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áfico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3" name="Gráfico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áfico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7" name="Gráfico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es-ES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6" name="Imagen 5" descr="Espiral azul y púrpura&#10;&#10;Descripción generada automáticamente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áfico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2" name="Gráfico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3" name="Gráfico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áfico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0" name="Gráfico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21" name="Marcador de contenido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áfico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Gráfico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Gráfico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es-ES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es-ES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es-ES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s-ES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onexercis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1900518"/>
            <a:ext cx="10766612" cy="1667435"/>
          </a:xfrm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pt-BR" sz="3200" dirty="0"/>
              <a:t>RETO TÉCNICO TESTER QA</a:t>
            </a:r>
            <a:br>
              <a:rPr lang="pt-BR" sz="3200" dirty="0"/>
            </a:br>
            <a:r>
              <a:rPr lang="pt-BR" sz="3200" dirty="0"/>
              <a:t>2025</a:t>
            </a:r>
            <a:endParaRPr lang="es-ES" sz="3200" dirty="0"/>
          </a:p>
        </p:txBody>
      </p:sp>
      <p:sp>
        <p:nvSpPr>
          <p:cNvPr id="9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8877" y="3787169"/>
            <a:ext cx="6414245" cy="74000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dirty="0"/>
              <a:t>Santiago Vasquez romero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4F48-3DC6-723E-4312-158B678A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D7986-C742-D956-E6F5-AC46AD35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– Evidencia Manual: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1BAB60F-BA38-AB3D-6EC1-130FAA64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6" name="Marcador de contenido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E7E6289-E82D-B267-21EC-893E9F26245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745170" y="2470150"/>
            <a:ext cx="6541572" cy="3676650"/>
          </a:xfrm>
        </p:spPr>
      </p:pic>
    </p:spTree>
    <p:extLst>
      <p:ext uri="{BB962C8B-B14F-4D97-AF65-F5344CB8AC3E}">
        <p14:creationId xmlns:p14="http://schemas.microsoft.com/office/powerpoint/2010/main" val="359376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F0152-A560-CCA0-BCFD-886658D3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DDED0-7546-9328-5625-2E56CF84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– Evidencia Manual: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D38C1D9-BDAF-DE7B-A918-B5B3D863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6" name="Marcador de contenido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95AEB50-24E4-4E20-D225-48140B02AEB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594530" y="2470150"/>
            <a:ext cx="6842852" cy="3676650"/>
          </a:xfrm>
        </p:spPr>
      </p:pic>
    </p:spTree>
    <p:extLst>
      <p:ext uri="{BB962C8B-B14F-4D97-AF65-F5344CB8AC3E}">
        <p14:creationId xmlns:p14="http://schemas.microsoft.com/office/powerpoint/2010/main" val="87066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EB6E2-4FD0-4B86-EB91-FE760CC3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E873A-1302-9084-A1D0-B5C28C78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882284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cp002 — </a:t>
            </a:r>
            <a:r>
              <a:rPr lang="es-CO" dirty="0"/>
              <a:t>Inicio de Sesión Exitoso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FA61E5-3180-CB2D-0810-323642B4A066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9363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</a:t>
            </a:r>
            <a:r>
              <a:rPr lang="es-MX" sz="1100" dirty="0"/>
              <a:t> Validar que un usuario pueda registrarse correctamente en la plataforma.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MX" sz="1100" dirty="0"/>
              <a:t>Usuario registrado previamente en la pagina web.</a:t>
            </a:r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/>
              <a:t>Ir a https://automationexercise.com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Clic en </a:t>
            </a:r>
            <a:r>
              <a:rPr lang="es-CO" sz="1100" b="1" dirty="0" err="1"/>
              <a:t>Signup</a:t>
            </a:r>
            <a:r>
              <a:rPr lang="es-CO" sz="1100" b="1" dirty="0"/>
              <a:t> / </a:t>
            </a:r>
            <a:r>
              <a:rPr lang="es-CO" sz="1100" b="1" dirty="0" err="1"/>
              <a:t>Login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Ingresar correo y contraseña válidos.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Clic en </a:t>
            </a:r>
            <a:r>
              <a:rPr lang="es-CO" sz="1100" b="1" dirty="0" err="1"/>
              <a:t>Login</a:t>
            </a:r>
            <a:r>
              <a:rPr lang="es-CO" sz="1100" b="1" dirty="0"/>
              <a:t>.</a:t>
            </a:r>
            <a:endParaRPr lang="es-MX" sz="1100" dirty="0"/>
          </a:p>
          <a:p>
            <a:pPr marL="0" indent="0"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Se muestra el texto </a:t>
            </a:r>
            <a:r>
              <a:rPr lang="es-MX" sz="1100" b="1" dirty="0" err="1"/>
              <a:t>Logged</a:t>
            </a:r>
            <a:r>
              <a:rPr lang="es-MX" sz="1100" b="1" dirty="0"/>
              <a:t> in as &lt;nombre&gt;</a:t>
            </a:r>
            <a:r>
              <a:rPr lang="es-MX" sz="1100" dirty="0"/>
              <a:t> en la barra superior.</a:t>
            </a:r>
            <a:br>
              <a:rPr lang="es-MX" sz="1100" dirty="0"/>
            </a:br>
            <a:br>
              <a:rPr lang="es-MX" sz="1100" dirty="0"/>
            </a:b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Permite el ingreso exitosos del usuario registrado.</a:t>
            </a:r>
            <a:br>
              <a:rPr lang="es-MX" sz="1100" b="1" dirty="0"/>
            </a:b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E336F4-B15B-1ED8-843A-8EBEE19B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74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1BAB3-0942-2F00-85A6-895262E3F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DF026-1346-6AF6-9727-249936E9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cp002 - Evidencia Manual :</a:t>
            </a:r>
            <a:endParaRPr lang="es-MX" dirty="0"/>
          </a:p>
        </p:txBody>
      </p:sp>
      <p:pic>
        <p:nvPicPr>
          <p:cNvPr id="6" name="Marcador de contenido 5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0D584E0E-51E3-3CC9-5664-D677737E18F4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107835"/>
            <a:ext cx="7534275" cy="4234592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D567ED-67A0-0D40-F1EE-F6FC4FCD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289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AB19-8290-68E8-0B51-982CDA00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A212F-4A06-4FA2-70CC-1EAC66CB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cp002 - Evidencia Manual :</a:t>
            </a:r>
            <a:endParaRPr lang="es-MX" dirty="0"/>
          </a:p>
        </p:txBody>
      </p:sp>
      <p:pic>
        <p:nvPicPr>
          <p:cNvPr id="6" name="Marcador de contenido 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073AEB5-7AD6-B58A-7012-47F61CC033CD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229609"/>
            <a:ext cx="7534275" cy="3991044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4CAEA16-348A-6CBA-FF46-A72E9DA9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84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2B38-CC1B-C5E8-69EA-1F84A305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C3683-5151-F449-1B1A-4244D9CC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209054"/>
            <a:ext cx="7994791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cp003 — </a:t>
            </a:r>
            <a:r>
              <a:rPr lang="es-CO" dirty="0"/>
              <a:t>Búsqueda de Productos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F988A6-6909-A849-A816-3BBBEA64C97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9363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</a:t>
            </a:r>
            <a:r>
              <a:rPr lang="es-MX" sz="1100" dirty="0"/>
              <a:t> Validar que la búsqueda de productos funcione correctamente.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CO" sz="1100" dirty="0"/>
              <a:t>Página principal cargada</a:t>
            </a:r>
            <a:r>
              <a:rPr lang="es-MX" sz="1100" dirty="0"/>
              <a:t>.</a:t>
            </a:r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En la barra superior, escribir “</a:t>
            </a:r>
            <a:r>
              <a:rPr lang="es-MX" sz="1100" dirty="0" err="1"/>
              <a:t>Dress</a:t>
            </a:r>
            <a:r>
              <a:rPr lang="es-MX" sz="1100" dirty="0"/>
              <a:t>”</a:t>
            </a:r>
            <a:r>
              <a:rPr lang="pt-BR" sz="1100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Presionar </a:t>
            </a:r>
            <a:r>
              <a:rPr lang="es-CO" sz="1100" dirty="0" err="1"/>
              <a:t>Enter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Verificar que se muestren productos relacionados.</a:t>
            </a:r>
          </a:p>
          <a:p>
            <a:pPr marL="0" indent="0"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Se listan productos que coinciden con el término buscado.</a:t>
            </a:r>
            <a:br>
              <a:rPr lang="es-MX" sz="1100" dirty="0"/>
            </a:br>
            <a:br>
              <a:rPr lang="es-MX" sz="1100" dirty="0"/>
            </a:b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Se listan correctamente los productos buscados.</a:t>
            </a:r>
            <a:br>
              <a:rPr lang="es-MX" sz="1100" b="1" dirty="0"/>
            </a:b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338F7D-A0ED-1383-E329-81D78F30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775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1969F-083B-7FA6-08F1-53C50ADD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FEA51-52EE-10A9-4B3C-F1307FC7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cp003 - Evidencia Manual :</a:t>
            </a:r>
            <a:endParaRPr lang="es-MX" dirty="0"/>
          </a:p>
        </p:txBody>
      </p:sp>
      <p:pic>
        <p:nvPicPr>
          <p:cNvPr id="6" name="Marcador de contenido 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DA198E4-B0BF-D7AE-300F-D5AD62507A1E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204987"/>
            <a:ext cx="7534275" cy="4040289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6D00FF-EF4D-0DD6-7E94-D6010479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65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5511-C2B5-B602-F550-495BD2C8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4F94D-2DAF-59E2-202C-E7E9DE72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209054"/>
            <a:ext cx="792838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cp004 — </a:t>
            </a:r>
            <a:r>
              <a:rPr lang="es-CO" dirty="0"/>
              <a:t>Agregar Producto al Carrito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55717E-861D-AA6D-2496-F0585A8C4B4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9363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</a:t>
            </a:r>
            <a:r>
              <a:rPr lang="es-MX" sz="1100" dirty="0"/>
              <a:t> Validar que un producto pueda agregarse al carrito.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MX" sz="1100" dirty="0"/>
              <a:t>Usuario autenticado.</a:t>
            </a:r>
            <a:br>
              <a:rPr lang="es-MX" sz="1100" dirty="0"/>
            </a:br>
            <a:r>
              <a:rPr lang="es-CO" sz="1100" dirty="0"/>
              <a:t>Página de productos disponible.</a:t>
            </a:r>
            <a:endParaRPr lang="es-MX" sz="1100" dirty="0"/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Clic en </a:t>
            </a:r>
            <a:r>
              <a:rPr lang="es-CO" sz="1100" b="1" dirty="0" err="1"/>
              <a:t>Products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Seleccionar un producto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Clic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Add to cart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Clic en </a:t>
            </a:r>
            <a:r>
              <a:rPr lang="es-CO" sz="1100" b="1" dirty="0"/>
              <a:t>View </a:t>
            </a:r>
            <a:r>
              <a:rPr lang="es-CO" sz="1100" b="1" dirty="0" err="1"/>
              <a:t>Cart</a:t>
            </a:r>
            <a:r>
              <a:rPr lang="es-CO" sz="1100" b="1" dirty="0"/>
              <a:t>.</a:t>
            </a:r>
            <a:endParaRPr lang="es-MX" sz="1100" dirty="0"/>
          </a:p>
          <a:p>
            <a:pPr marL="0" indent="0"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El producto aparece en el carrito con su precio y cantidad.</a:t>
            </a:r>
            <a:br>
              <a:rPr lang="es-MX" sz="1100" dirty="0"/>
            </a:br>
            <a:br>
              <a:rPr lang="es-MX" sz="1100" dirty="0"/>
            </a:b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Permite agregar correctamente el producto al carrito de compras.</a:t>
            </a:r>
            <a:br>
              <a:rPr lang="es-MX" sz="1100" b="1" dirty="0"/>
            </a:b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F38C38-692F-7B37-A85F-31B5A839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61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0EBD-B010-C290-28BD-6A24AD78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D741A-F910-DA76-6E36-21DBAB45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cp004 – evidencia Manual :</a:t>
            </a:r>
            <a:endParaRPr lang="es-MX" dirty="0"/>
          </a:p>
        </p:txBody>
      </p:sp>
      <p:pic>
        <p:nvPicPr>
          <p:cNvPr id="6" name="Marcador de contenido 5" descr="Interfaz de usuario gráfica, Escala de tiempo&#10;&#10;El contenido generado por IA puede ser incorrecto.">
            <a:extLst>
              <a:ext uri="{FF2B5EF4-FFF2-40B4-BE49-F238E27FC236}">
                <a16:creationId xmlns:a16="http://schemas.microsoft.com/office/drawing/2014/main" id="{3BE6D5FB-8AA0-2BE7-5574-7D27F557F703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188363"/>
            <a:ext cx="7534275" cy="4073536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584255-5239-A4BE-E0B7-9B4C1EB9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477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0C50-05C6-3F50-6150-37A89E8A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92FC-6D04-37FC-2C27-977BEA2B7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209054"/>
            <a:ext cx="7994791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— </a:t>
            </a:r>
            <a:r>
              <a:rPr lang="es-CO" dirty="0" err="1"/>
              <a:t>Checkout</a:t>
            </a:r>
            <a:r>
              <a:rPr lang="es-CO" dirty="0"/>
              <a:t> Completo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8958F5-980D-EF72-63C3-34E963DDDAC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9363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</a:t>
            </a:r>
            <a:r>
              <a:rPr lang="es-MX" sz="1100" dirty="0"/>
              <a:t> Validar que un usuario pueda finalizar una compra correctamente.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CO" sz="1100" dirty="0"/>
              <a:t>Usuario autenticado</a:t>
            </a:r>
            <a:r>
              <a:rPr lang="es-MX" sz="1100" dirty="0"/>
              <a:t>.</a:t>
            </a:r>
            <a:br>
              <a:rPr lang="es-MX" sz="1100" dirty="0"/>
            </a:br>
            <a:r>
              <a:rPr lang="es-MX" sz="1100" dirty="0"/>
              <a:t>Al menos 1 producto en el carrito.</a:t>
            </a:r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Ir al carrito.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Clic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Proceed to Checkout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Verificar dirección y resumen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Clic en </a:t>
            </a:r>
            <a:r>
              <a:rPr lang="es-CO" sz="1100" b="1" dirty="0"/>
              <a:t>Place </a:t>
            </a:r>
            <a:r>
              <a:rPr lang="es-CO" sz="1100" b="1" dirty="0" err="1"/>
              <a:t>Order</a:t>
            </a:r>
            <a:r>
              <a:rPr lang="es-CO" sz="11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Ingresar datos de tarjeta de prueba.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Clic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Pay and Confirm Order.</a:t>
            </a:r>
            <a:endParaRPr lang="es-MX" sz="1100" dirty="0"/>
          </a:p>
          <a:p>
            <a:pPr marL="0" indent="0"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Se muestra el mensaje </a:t>
            </a:r>
            <a:r>
              <a:rPr lang="es-MX" sz="1100" b="1" dirty="0"/>
              <a:t>ORDER PLACED!</a:t>
            </a:r>
            <a:r>
              <a:rPr lang="es-MX" sz="1100" dirty="0"/>
              <a:t>.</a:t>
            </a:r>
            <a:br>
              <a:rPr lang="es-MX" sz="1100" dirty="0"/>
            </a:br>
            <a:br>
              <a:rPr lang="es-MX" sz="1100" dirty="0"/>
            </a:b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Permite realizar la compra.</a:t>
            </a:r>
            <a:br>
              <a:rPr lang="es-MX" sz="1100" b="1" dirty="0"/>
            </a:b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C1A689-ADF4-CDBE-E0B6-78F4E833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37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510116"/>
            <a:ext cx="11548261" cy="1035391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Estrategia para la Resolución del reto técnico QA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1D16BDE1-1803-D63E-E508-3A02A67A4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895" y="3702424"/>
            <a:ext cx="10412207" cy="68191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sz="2800" dirty="0"/>
              <a:t>LITE THINKING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BE323-A45A-04D6-9A5D-46070442B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2D42-057A-270E-D642-30C017BE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– Evidencia Manual:</a:t>
            </a:r>
            <a:endParaRPr lang="es-MX" dirty="0"/>
          </a:p>
        </p:txBody>
      </p:sp>
      <p:pic>
        <p:nvPicPr>
          <p:cNvPr id="6" name="Marcador de contenido 5" descr="Interfaz de usuario gráfica, Escala de tiempo&#10;&#10;El contenido generado por IA puede ser incorrecto.">
            <a:extLst>
              <a:ext uri="{FF2B5EF4-FFF2-40B4-BE49-F238E27FC236}">
                <a16:creationId xmlns:a16="http://schemas.microsoft.com/office/drawing/2014/main" id="{8BE9155B-C794-1CCF-77E3-387662693A1B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188363"/>
            <a:ext cx="7534275" cy="4073536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3837A5-2CEB-E725-FFC6-B845677F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3474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7408-5609-E486-9414-3A52BC55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E91FA-9B1F-931D-64AF-1146E524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– Evidencia Manual:</a:t>
            </a:r>
            <a:endParaRPr lang="es-MX" dirty="0"/>
          </a:p>
        </p:txBody>
      </p:sp>
      <p:pic>
        <p:nvPicPr>
          <p:cNvPr id="6" name="Marcador de contenido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1EC0C6A-6BAB-D8AE-F1A2-A3F204FD7CA0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209968"/>
            <a:ext cx="7534275" cy="4030326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FC7054-08DD-44A8-963A-3E47F401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501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9373-A94E-4BB8-30BB-DE74392CC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E7947-4318-D8D1-D696-30693151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– Evidencia Manual:</a:t>
            </a:r>
            <a:endParaRPr lang="es-MX" dirty="0"/>
          </a:p>
        </p:txBody>
      </p:sp>
      <p:pic>
        <p:nvPicPr>
          <p:cNvPr id="6" name="Marcador de contenido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F1F8401-E52E-F245-5403-A032ECEB4C7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225681"/>
            <a:ext cx="7534275" cy="3998900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B4B08D-1141-6432-4CB2-ECB9347A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073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03CA5-F658-F8D6-BFAA-CC73BDFB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3C6A-E57D-70ED-E128-CB08A8D8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– Evidencia Manual:</a:t>
            </a:r>
            <a:endParaRPr lang="es-MX" dirty="0"/>
          </a:p>
        </p:txBody>
      </p:sp>
      <p:pic>
        <p:nvPicPr>
          <p:cNvPr id="6" name="Marcador de contenido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1512717-6CE0-68AC-F152-50D478EE5BD1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175" y="2198184"/>
            <a:ext cx="7534275" cy="4053895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938A57-7192-97D9-A546-94795973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80224-2593-500D-1CF0-61036FDC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77CA3-5B09-5AB7-3A55-EAD6E215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cp005 – Evidencia Manual: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44349E-3397-F29B-35E3-270C4915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8" name="Marcador de contenido 7" descr="Interfaz de usuario gráfica, Texto, Sitio web&#10;&#10;El contenido generado por IA puede ser incorrecto.">
            <a:extLst>
              <a:ext uri="{FF2B5EF4-FFF2-40B4-BE49-F238E27FC236}">
                <a16:creationId xmlns:a16="http://schemas.microsoft.com/office/drawing/2014/main" id="{51B9C2E7-EFAF-CE15-024B-765716A0C0A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545575" y="2470150"/>
            <a:ext cx="6940762" cy="3676650"/>
          </a:xfrm>
        </p:spPr>
      </p:pic>
    </p:spTree>
    <p:extLst>
      <p:ext uri="{BB962C8B-B14F-4D97-AF65-F5344CB8AC3E}">
        <p14:creationId xmlns:p14="http://schemas.microsoft.com/office/powerpoint/2010/main" val="310876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629C0-ACDC-567A-D3ED-A485FBDA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7299-E02C-F4DD-65D0-980EDA73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1209054"/>
            <a:ext cx="7994791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cp006 — </a:t>
            </a:r>
            <a:r>
              <a:rPr lang="it-IT" dirty="0"/>
              <a:t>Registro + Login + Compra (Caso regreción)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385343-2981-2C6D-62EE-0364C7FB47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9363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 </a:t>
            </a:r>
            <a:r>
              <a:rPr lang="es-MX" sz="1100" dirty="0"/>
              <a:t>Validar el flujo de regresión completo de registro, </a:t>
            </a:r>
            <a:r>
              <a:rPr lang="es-MX" sz="1100" dirty="0" err="1"/>
              <a:t>login</a:t>
            </a:r>
            <a:r>
              <a:rPr lang="es-MX" sz="1100" dirty="0"/>
              <a:t>, agregar al carrito y compra.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CO" sz="1100" dirty="0"/>
              <a:t>Correo disponible para registro</a:t>
            </a:r>
            <a:r>
              <a:rPr lang="es-MX" sz="1100" dirty="0"/>
              <a:t>.</a:t>
            </a:r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Registrar usuario nuevo.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Validar creación de la cuenta</a:t>
            </a:r>
            <a:r>
              <a:rPr lang="es-CO" sz="1100" b="1" dirty="0"/>
              <a:t>.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Cerrar sesión si aplica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Iniciar sesión con el nuevo usuario</a:t>
            </a:r>
            <a:r>
              <a:rPr lang="es-CO" sz="11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Ir a productos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Agregar un producto al carrito</a:t>
            </a:r>
            <a:r>
              <a:rPr lang="en-US" sz="11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Hacer </a:t>
            </a:r>
            <a:r>
              <a:rPr lang="es-CO" sz="1100" dirty="0" err="1"/>
              <a:t>checkout</a:t>
            </a:r>
            <a:r>
              <a:rPr lang="en-US" sz="1100" b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1100" dirty="0"/>
              <a:t>Finalizar orden</a:t>
            </a:r>
            <a:r>
              <a:rPr lang="en-US" sz="1100" b="1" dirty="0"/>
              <a:t>.</a:t>
            </a:r>
            <a:endParaRPr lang="es-MX" sz="1100" dirty="0"/>
          </a:p>
          <a:p>
            <a:pPr marL="0" indent="0"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Flujo </a:t>
            </a:r>
            <a:r>
              <a:rPr lang="es-MX" sz="1100" dirty="0" err="1"/>
              <a:t>end-to-end</a:t>
            </a:r>
            <a:r>
              <a:rPr lang="es-MX" sz="1100" dirty="0"/>
              <a:t> completado sin errores.</a:t>
            </a:r>
            <a:br>
              <a:rPr lang="es-MX" sz="1100" dirty="0"/>
            </a:br>
            <a:br>
              <a:rPr lang="es-MX" sz="1100" dirty="0"/>
            </a:b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Permite realizar todo el flujo completo.</a:t>
            </a:r>
            <a:br>
              <a:rPr lang="es-MX" sz="1100" b="1" dirty="0"/>
            </a:b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886B52C-8288-9E6C-1F93-8EAFDCD0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38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28ED-3E28-7AA5-4A48-C545EF623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1B1124-9257-7C19-8A9F-C5A94F12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2: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16C8A9B-F3AB-B6B1-A077-2E5FB4C32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Pruebas Automatizadas en </a:t>
            </a:r>
            <a:r>
              <a:rPr lang="es-CO" dirty="0" err="1"/>
              <a:t>Cypress</a:t>
            </a:r>
            <a:r>
              <a:rPr lang="es-CO" dirty="0"/>
              <a:t>.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7C73F0E1-282D-C32C-AC2C-91E51B831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2DAFE8-BAE6-19DF-07B2-89CF30C8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89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spc="-20" dirty="0"/>
              <a:t>PRESENTACIÓN del  código.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4AFBA2-73DC-E64E-5DF9-80E5976B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41" b="-2"/>
          <a:stretch>
            <a:fillRect/>
          </a:stretch>
        </p:blipFill>
        <p:spPr>
          <a:xfrm>
            <a:off x="336550" y="336550"/>
            <a:ext cx="5303640" cy="6184900"/>
          </a:xfrm>
          <a:prstGeom prst="rect">
            <a:avLst/>
          </a:prstGeom>
          <a:noFill/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>
              <a:lnSpc>
                <a:spcPct val="110000"/>
              </a:lnSpc>
            </a:pPr>
            <a:r>
              <a:rPr lang="es-MX" dirty="0"/>
              <a:t>El código de </a:t>
            </a:r>
            <a:r>
              <a:rPr lang="es-MX" dirty="0" err="1"/>
              <a:t>Cypress</a:t>
            </a:r>
            <a:r>
              <a:rPr lang="es-MX" dirty="0"/>
              <a:t> automatiza todo el proceso que un usuario real hace dentro del sitio </a:t>
            </a:r>
            <a:r>
              <a:rPr lang="es-MX" dirty="0" err="1"/>
              <a:t>AutomationExercise.El</a:t>
            </a:r>
            <a:r>
              <a:rPr lang="es-MX" dirty="0"/>
              <a:t> test inicia entrando a la página, luego crea una cuenta nueva llenando el formulario automáticamente.</a:t>
            </a:r>
            <a:br>
              <a:rPr lang="es-MX" dirty="0"/>
            </a:br>
            <a:r>
              <a:rPr lang="es-MX" dirty="0"/>
              <a:t>Después de registrarse, inicia sesión con ese mismo usuario para validar que las credenciales funcionan correctamente.</a:t>
            </a:r>
            <a:endParaRPr lang="es-E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4D52F58-CDF8-D0E4-FC80-21AB011C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933F-AD6F-A9ED-09C4-5868F43B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2E9424-6213-8FE4-E921-FE9BD008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spc="-20" dirty="0"/>
              <a:t>PRESENTACIÓN del  código.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092BADC2-33E3-7E26-86B6-39245D88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3" b="-2"/>
          <a:stretch>
            <a:fillRect/>
          </a:stretch>
        </p:blipFill>
        <p:spPr>
          <a:xfrm>
            <a:off x="336550" y="336550"/>
            <a:ext cx="5303640" cy="6184900"/>
          </a:xfrm>
          <a:prstGeom prst="rect">
            <a:avLst/>
          </a:prstGeom>
          <a:noFill/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11B5EB-4974-5FCF-7D3C-6BBD9445676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>
              <a:lnSpc>
                <a:spcPct val="110000"/>
              </a:lnSpc>
            </a:pPr>
            <a:r>
              <a:rPr lang="es-MX" sz="1700"/>
              <a:t>Una vez dentro de la plataforma, la automatización entra a la sección de productos, agrega uno al carrito y va al carrito para continuar con el </a:t>
            </a:r>
            <a:r>
              <a:rPr lang="es-MX" sz="1700" err="1"/>
              <a:t>checkout.En</a:t>
            </a:r>
            <a:r>
              <a:rPr lang="es-MX" sz="1700"/>
              <a:t> el proceso de compra, </a:t>
            </a:r>
            <a:r>
              <a:rPr lang="es-MX" sz="1700" err="1"/>
              <a:t>Cypress</a:t>
            </a:r>
            <a:r>
              <a:rPr lang="es-MX" sz="1700"/>
              <a:t> completa los datos de pago de prueba y finaliza el </a:t>
            </a:r>
            <a:r>
              <a:rPr lang="es-MX" sz="1700" err="1"/>
              <a:t>pedido.Al</a:t>
            </a:r>
            <a:r>
              <a:rPr lang="es-MX" sz="1700"/>
              <a:t> terminar, el test verifica que aparezca el mensaje “</a:t>
            </a:r>
            <a:r>
              <a:rPr lang="es-MX" sz="1700" err="1"/>
              <a:t>Order</a:t>
            </a:r>
            <a:r>
              <a:rPr lang="es-MX" sz="1700"/>
              <a:t> Placed!”, lo cual confirma que el flujo completo funcionó sin errores.</a:t>
            </a:r>
            <a:endParaRPr lang="es-ES" sz="17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0448573-6273-A75B-3FAC-23A7E27E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35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Evidencia Automatización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29</a:t>
            </a:fld>
            <a:endParaRPr lang="es-ES"/>
          </a:p>
        </p:txBody>
      </p:sp>
      <p:pic>
        <p:nvPicPr>
          <p:cNvPr id="14" name="automationexercise.cy.js">
            <a:hlinkClick r:id="" action="ppaction://media"/>
            <a:extLst>
              <a:ext uri="{FF2B5EF4-FFF2-40B4-BE49-F238E27FC236}">
                <a16:creationId xmlns:a16="http://schemas.microsoft.com/office/drawing/2014/main" id="{B10BEE23-F74E-38C1-B852-34D36839D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544" y="2114029"/>
            <a:ext cx="7959635" cy="44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C44B1-FD72-48D0-EE12-93B88B440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74F3B-6D76-9490-2066-87D1B587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Objetivo y alcance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BDAED6-CF6F-BB43-E955-DFFDAD6877B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196193"/>
            <a:ext cx="7533781" cy="1330780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>
              <a:buNone/>
            </a:pPr>
            <a:r>
              <a:rPr lang="es-MX" sz="1100" b="1" dirty="0"/>
              <a:t>Objetivo</a:t>
            </a:r>
          </a:p>
          <a:p>
            <a:pPr marL="0" indent="0">
              <a:buNone/>
            </a:pPr>
            <a:r>
              <a:rPr lang="es-MX" sz="1100" dirty="0"/>
              <a:t>Validar las habilidades prácticas de QA ejecutando un ciclo completo de pruebas sobre un E-</a:t>
            </a:r>
            <a:r>
              <a:rPr lang="es-MX" sz="1100" dirty="0" err="1"/>
              <a:t>commerce</a:t>
            </a:r>
            <a:r>
              <a:rPr lang="es-MX" sz="1100" dirty="0"/>
              <a:t> real, incluyendo pruebas manuales, automatizadas, API, rendimiento y análisis </a:t>
            </a:r>
            <a:r>
              <a:rPr lang="es-MX" sz="1100" dirty="0" err="1"/>
              <a:t>frontend</a:t>
            </a:r>
            <a:r>
              <a:rPr lang="es-MX" sz="1100" dirty="0"/>
              <a:t>.</a:t>
            </a:r>
            <a:br>
              <a:rPr lang="es-MX" sz="1100" dirty="0"/>
            </a:br>
            <a:r>
              <a:rPr lang="es-MX" sz="1100" dirty="0"/>
              <a:t>El objetivo es demostrar dominio técnico en </a:t>
            </a:r>
            <a:r>
              <a:rPr lang="es-MX" sz="1100" b="1" dirty="0"/>
              <a:t>análisis, ejecución, automatización y documentación</a:t>
            </a:r>
            <a:r>
              <a:rPr lang="es-MX" sz="1100" dirty="0"/>
              <a:t> de un flujo crítico completo.</a:t>
            </a:r>
          </a:p>
          <a:p>
            <a:pPr>
              <a:buNone/>
            </a:pP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C9F28D-97D9-381F-932B-B014927B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C31854FA-EC71-83CA-36C1-9C646032824C}"/>
              </a:ext>
            </a:extLst>
          </p:cNvPr>
          <p:cNvSpPr txBox="1">
            <a:spLocks/>
          </p:cNvSpPr>
          <p:nvPr/>
        </p:nvSpPr>
        <p:spPr>
          <a:xfrm>
            <a:off x="3305668" y="3622221"/>
            <a:ext cx="7533781" cy="3145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100" b="1" dirty="0"/>
              <a:t>Alcance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/>
              <a:t>Pruebas Manuales</a:t>
            </a:r>
            <a:br>
              <a:rPr lang="es-MX" sz="1100" b="1" dirty="0"/>
            </a:br>
            <a:r>
              <a:rPr lang="es-MX" sz="1100" dirty="0"/>
              <a:t>Validación del flujo principal del usuario: registro, </a:t>
            </a:r>
            <a:r>
              <a:rPr lang="es-MX" sz="1100" dirty="0" err="1"/>
              <a:t>login</a:t>
            </a:r>
            <a:r>
              <a:rPr lang="es-MX" sz="1100" dirty="0"/>
              <a:t>, selección de productos, carrito y compra.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/>
              <a:t>Automatización </a:t>
            </a:r>
            <a:r>
              <a:rPr lang="es-MX" sz="1100" b="1" dirty="0" err="1"/>
              <a:t>Cypress</a:t>
            </a:r>
            <a:br>
              <a:rPr lang="es-MX" sz="1100" b="1" dirty="0"/>
            </a:br>
            <a:r>
              <a:rPr lang="es-MX" sz="1100" dirty="0"/>
              <a:t>Automatización del flujo completo </a:t>
            </a:r>
            <a:r>
              <a:rPr lang="es-MX" sz="1100" dirty="0" err="1"/>
              <a:t>end-to-end</a:t>
            </a:r>
            <a:r>
              <a:rPr lang="es-MX" sz="1100" dirty="0"/>
              <a:t>: registro, </a:t>
            </a:r>
            <a:r>
              <a:rPr lang="es-MX" sz="1100" dirty="0" err="1"/>
              <a:t>logout</a:t>
            </a:r>
            <a:r>
              <a:rPr lang="es-MX" sz="1100" dirty="0"/>
              <a:t>, </a:t>
            </a:r>
            <a:r>
              <a:rPr lang="es-MX" sz="1100" dirty="0" err="1"/>
              <a:t>login</a:t>
            </a:r>
            <a:r>
              <a:rPr lang="es-MX" sz="1100" dirty="0"/>
              <a:t>, carrito y </a:t>
            </a:r>
            <a:r>
              <a:rPr lang="es-MX" sz="1100" dirty="0" err="1"/>
              <a:t>checkout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/>
              <a:t>Pruebas de API</a:t>
            </a:r>
            <a:br>
              <a:rPr lang="es-MX" sz="1100" b="1" dirty="0"/>
            </a:br>
            <a:r>
              <a:rPr lang="es-MX" sz="1100" dirty="0"/>
              <a:t>Consumo y verificación de </a:t>
            </a:r>
            <a:r>
              <a:rPr lang="es-MX" sz="1100" dirty="0" err="1"/>
              <a:t>endpoints</a:t>
            </a:r>
            <a:r>
              <a:rPr lang="es-MX" sz="1100" dirty="0"/>
              <a:t> públicos (productos, </a:t>
            </a:r>
            <a:r>
              <a:rPr lang="es-MX" sz="1100" dirty="0" err="1"/>
              <a:t>login</a:t>
            </a:r>
            <a:r>
              <a:rPr lang="es-MX" sz="1100" dirty="0"/>
              <a:t>) usando </a:t>
            </a:r>
            <a:r>
              <a:rPr lang="es-MX" sz="1100" dirty="0" err="1"/>
              <a:t>Postman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/>
              <a:t>Pruebas de Carga</a:t>
            </a:r>
            <a:br>
              <a:rPr lang="es-MX" sz="1100" b="1" dirty="0"/>
            </a:br>
            <a:r>
              <a:rPr lang="es-MX" sz="1100" dirty="0"/>
              <a:t>Evaluación del rendimiento del sitio con K6 bajo usuarios virtuales.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 err="1"/>
              <a:t>Lighthouse</a:t>
            </a:r>
            <a:br>
              <a:rPr lang="es-MX" sz="1100" b="1" dirty="0"/>
            </a:br>
            <a:r>
              <a:rPr lang="es-MX" sz="1100" dirty="0"/>
              <a:t>Análisis del rendimiento, accesibilidad y buenas prácticas del </a:t>
            </a:r>
            <a:r>
              <a:rPr lang="es-MX" sz="1100" dirty="0" err="1"/>
              <a:t>frontend</a:t>
            </a:r>
            <a:r>
              <a:rPr lang="es-MX" sz="11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s-MX" sz="1100" b="1" dirty="0"/>
              <a:t>Evidencias y Reporte</a:t>
            </a:r>
            <a:br>
              <a:rPr lang="es-MX" sz="1100" b="1" dirty="0"/>
            </a:br>
            <a:r>
              <a:rPr lang="es-MX" sz="1100" dirty="0"/>
              <a:t>Documentación clara de resultados, capturas, hallazgos y conclusiones.</a:t>
            </a:r>
          </a:p>
          <a:p>
            <a:pPr>
              <a:buFont typeface="Arial" panose="020B0604020202020204" pitchFamily="34" charset="0"/>
              <a:buNone/>
            </a:pP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231804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7B4CC-9C50-BDDE-0EA8-376F691D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0DCFF0-9618-A88E-22C5-F52F979E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3: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468FF36-C13B-3002-BFD1-1A7BF9DCC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Pruebas de Carga, Estrés y Monitoreo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A4265714-EE8A-37B9-BBA0-3660E4940C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207677-6DF4-2953-C96E-19FF1D72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224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Simulación de 50 usuarios concurrentes durante 1 minuto, usando K6.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90661A50-36C1-AF57-3E27-A14981B74352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2399620" y="2136071"/>
            <a:ext cx="8725580" cy="4456795"/>
          </a:xfr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Conclusiones</a:t>
            </a:r>
          </a:p>
        </p:txBody>
      </p:sp>
      <p:pic>
        <p:nvPicPr>
          <p:cNvPr id="6" name="Marcador de posición de imagen 5" descr="Espiral azul y púrpura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70728" y="2790718"/>
            <a:ext cx="4559271" cy="3022201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El sitio soportó </a:t>
            </a:r>
            <a:r>
              <a:rPr lang="es-MX" b="1" dirty="0"/>
              <a:t>50 usuarios concurrentes durante 1 minuto</a:t>
            </a:r>
            <a:r>
              <a:rPr lang="es-MX" dirty="0"/>
              <a:t> sin errores críticos.</a:t>
            </a:r>
            <a:br>
              <a:rPr lang="es-MX" dirty="0"/>
            </a:br>
            <a:r>
              <a:rPr lang="es-MX" dirty="0"/>
              <a:t>Los tiempos de respuesta se mantuvieron en rangos aceptables, aunque se observó un aumento leve bajo alta concurrencia. En general, el rendimiento del </a:t>
            </a:r>
            <a:r>
              <a:rPr lang="es-MX" dirty="0" err="1"/>
              <a:t>endpoint</a:t>
            </a:r>
            <a:r>
              <a:rPr lang="es-MX" dirty="0"/>
              <a:t> evaluado es estable para cargas moderadas.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979F3-8840-DA6B-D707-A0670348B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468126-0960-7D37-8CE6-370A4251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4: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357B7AA-BB02-FE5C-E207-1E74B476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Pruebas de Microservicios, </a:t>
            </a:r>
            <a:r>
              <a:rPr lang="es-MX" dirty="0" err="1"/>
              <a:t>Frontend</a:t>
            </a:r>
            <a:r>
              <a:rPr lang="es-MX" dirty="0"/>
              <a:t> y </a:t>
            </a:r>
            <a:r>
              <a:rPr lang="es-MX" dirty="0" err="1"/>
              <a:t>Backend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A06C0171-51E5-A121-3E5A-6295D74CC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7E035C-636A-BEE3-6BB0-84F1C516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5909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6F53-CEC6-BC3C-D1DB-3C82A8B4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81C99B-4332-C4E7-072E-E39C45BE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lvl="0"/>
            <a:r>
              <a:rPr lang="es-CO" dirty="0"/>
              <a:t>4. Pruebas de </a:t>
            </a:r>
            <a:r>
              <a:rPr lang="es-CO" dirty="0" err="1"/>
              <a:t>Frontend</a:t>
            </a:r>
            <a:endParaRPr lang="es-ES" spc="-2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12A7F-FCBA-A23C-DEF3-1809F5B5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30334" y="2181055"/>
            <a:ext cx="7490706" cy="4213524"/>
          </a:xfrm>
          <a:prstGeom prst="rect">
            <a:avLst/>
          </a:prstGeom>
          <a:noFill/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ADB41-18C5-C2B5-45BE-A2BB9A56115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r>
              <a:rPr lang="es-MX" dirty="0"/>
              <a:t>Prueba de Performance con </a:t>
            </a:r>
            <a:r>
              <a:rPr lang="es-MX" dirty="0" err="1"/>
              <a:t>Lighthouse</a:t>
            </a:r>
            <a:endParaRPr lang="es-E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5D92D5D-E882-5DFC-BE62-6CD2B250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2949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7F595-A65C-5547-AB58-2E38D529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E13619-1BEC-F882-D736-E37D59A4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5: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71F4BCA-D5BE-AAAD-D6E7-716B9E4D0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Pruebas de API con </a:t>
            </a:r>
            <a:r>
              <a:rPr lang="es-MX" dirty="0" err="1"/>
              <a:t>Postman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891847E9-F7DA-C5C4-CB58-49F0E9F430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7A2BB3-D419-CA56-3726-403A2A1E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4652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AD7D-DD2F-807B-3D95-B61F2FD4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51DD758-5D5B-B756-A8E4-3A460BC4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336550"/>
            <a:ext cx="4371560" cy="220370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MX" dirty="0"/>
              <a:t>Pruebas de API con </a:t>
            </a:r>
            <a:r>
              <a:rPr lang="es-MX" dirty="0" err="1"/>
              <a:t>Postman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1AFC30-39A4-94E9-942D-0EE94B4D14F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>
              <a:lnSpc>
                <a:spcPct val="110000"/>
              </a:lnSpc>
            </a:pPr>
            <a:r>
              <a:rPr lang="es-CO" dirty="0"/>
              <a:t>GET – Listado de Productos.</a:t>
            </a:r>
            <a:endParaRPr lang="es-E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9DB96C-C0B8-0BBD-13C2-34C46A6A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36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B4C99E-1983-5669-2F0C-FB96CA10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7" y="1438402"/>
            <a:ext cx="5563131" cy="3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3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8C217-3557-F19F-19BC-CF060F44C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A28D5A-3C60-AA81-EEA8-27636562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336550"/>
            <a:ext cx="4371560" cy="220370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MX" dirty="0"/>
              <a:t>Pruebas de API con </a:t>
            </a:r>
            <a:r>
              <a:rPr lang="es-MX" dirty="0" err="1"/>
              <a:t>Postman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854DE6-E3F4-1D2E-6501-B37E2C7B2C2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>
              <a:lnSpc>
                <a:spcPct val="110000"/>
              </a:lnSpc>
            </a:pPr>
            <a:r>
              <a:rPr lang="es-CO" dirty="0"/>
              <a:t>POST – </a:t>
            </a:r>
            <a:r>
              <a:rPr lang="es-CO" dirty="0" err="1"/>
              <a:t>Login</a:t>
            </a:r>
            <a:r>
              <a:rPr lang="es-CO" dirty="0"/>
              <a:t> de Usuario</a:t>
            </a:r>
            <a:endParaRPr lang="es-E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633B434-C53C-5616-A55E-99DCD27D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smtClean="0"/>
              <a:pPr rtl="0">
                <a:spcAft>
                  <a:spcPts val="600"/>
                </a:spcAft>
              </a:pPr>
              <a:t>37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BB8DED-19A0-A98D-FCEB-B50C3761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4462" y="1438402"/>
            <a:ext cx="5531820" cy="3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8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00CF-A75E-B97A-B09E-D0E9487B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D184D80-DB2E-91B8-E576-BFA3A84E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6: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C676E96-2F37-8F36-A2CE-63034352A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conclusiones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EEFDD79E-F421-8517-75A1-0F0B2A941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F8F4C2-057A-BA22-C92C-E588DC7C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80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1. Pruebas Funcionales (Manual </a:t>
            </a:r>
            <a:r>
              <a:rPr lang="es-MX" b="1" dirty="0" err="1"/>
              <a:t>Testing</a:t>
            </a:r>
            <a:r>
              <a:rPr lang="es-MX" b="1" dirty="0"/>
              <a:t>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Las pruebas manuales confirmaron que los flujos principales del usuario —registro, </a:t>
            </a:r>
            <a:r>
              <a:rPr lang="es-MX" dirty="0" err="1"/>
              <a:t>login</a:t>
            </a:r>
            <a:r>
              <a:rPr lang="es-MX" dirty="0"/>
              <a:t>, búsqueda de productos, carrito y compra— funcionan correctamente.</a:t>
            </a:r>
            <a:br>
              <a:rPr lang="es-MX" dirty="0"/>
            </a:br>
            <a:br>
              <a:rPr lang="es-MX" dirty="0"/>
            </a:br>
            <a:r>
              <a:rPr lang="es-MX" dirty="0"/>
              <a:t>El sitio permite completar la mayoría de interacciones sin errores críticos, aunque se detectaron algunos comportamientos intermitentes en la carga de páginas y en la respuesta del buscador.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30AF-68F5-F09C-6E29-EE78707C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4DE6F-914A-8138-EEF9-A20270D0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28BD5F-1364-F345-F3EE-499896A951F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4634" y="2344643"/>
            <a:ext cx="7918142" cy="3676649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Para el desarrollo del presente reto técnico se seleccionó el e-</a:t>
            </a:r>
            <a:r>
              <a:rPr lang="es-MX" dirty="0" err="1"/>
              <a:t>commerce</a:t>
            </a:r>
            <a:r>
              <a:rPr lang="es-MX" dirty="0"/>
              <a:t> </a:t>
            </a:r>
            <a:r>
              <a:rPr lang="es-MX" b="1" dirty="0"/>
              <a:t>AutomationExercise.com</a:t>
            </a:r>
            <a:r>
              <a:rPr lang="es-MX" dirty="0"/>
              <a:t> como entorno principal de prueba. Este sitio ofrece una plataforma completa y estable que simula de manera realista el funcionamiento de una tienda en línea, permitiendo validar todos los componentes fundamentales del flujo de compra.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B35AE7-978C-16E3-E8A2-3355F808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2447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4C39-8138-F2CA-6D55-D41CD3D08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F73-70A4-C9CA-4B9C-A1907509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2. </a:t>
            </a:r>
            <a:r>
              <a:rPr lang="es-CO" dirty="0"/>
              <a:t>Pruebas Automatizadas (</a:t>
            </a:r>
            <a:r>
              <a:rPr lang="es-CO" dirty="0" err="1"/>
              <a:t>Cypress</a:t>
            </a:r>
            <a:r>
              <a:rPr lang="es-CO" dirty="0"/>
              <a:t>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F7E326-55EA-A1A9-7F1E-58CE8F7C752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229618" cy="34272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Se implementó un flujo </a:t>
            </a:r>
            <a:r>
              <a:rPr lang="es-MX" dirty="0" err="1"/>
              <a:t>End-to-End</a:t>
            </a:r>
            <a:r>
              <a:rPr lang="es-MX" dirty="0"/>
              <a:t> robusto que cubre todo el flujo.</a:t>
            </a:r>
          </a:p>
          <a:p>
            <a:r>
              <a:rPr lang="es-MX" dirty="0"/>
              <a:t>La automatización se ejecutó correctamente, generando video y evidencias. Se validó que los elementos del </a:t>
            </a:r>
            <a:r>
              <a:rPr lang="es-MX" dirty="0" err="1"/>
              <a:t>frontend</a:t>
            </a:r>
            <a:r>
              <a:rPr lang="es-MX" dirty="0"/>
              <a:t> responden adecuadamente y que el sitio soporta navegación automatizada sin rupturas.</a:t>
            </a:r>
          </a:p>
          <a:p>
            <a:r>
              <a:rPr lang="es-MX" dirty="0"/>
              <a:t>El sistema es automatizable, consistente y estable frente a scripts E2E realistas.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460E83-FF7E-D591-A788-80A23D4B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671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ACC3-E903-4C00-A265-44BA609BF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18771-4A77-AED7-D3E2-AD780BE3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3. Pruebas de API / Microservicios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E92A6-2112-044E-C891-C9265B47D0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229618" cy="34272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Se evaluaron los </a:t>
            </a:r>
            <a:r>
              <a:rPr lang="es-MX" dirty="0" err="1"/>
              <a:t>endpoints</a:t>
            </a:r>
            <a:r>
              <a:rPr lang="es-MX" dirty="0"/>
              <a:t> públicos con </a:t>
            </a:r>
            <a:r>
              <a:rPr lang="es-MX" dirty="0" err="1"/>
              <a:t>Postman</a:t>
            </a:r>
            <a:r>
              <a:rPr lang="es-MX" dirty="0"/>
              <a:t>. Algunos </a:t>
            </a:r>
            <a:r>
              <a:rPr lang="es-MX" dirty="0" err="1"/>
              <a:t>endpoints</a:t>
            </a:r>
            <a:r>
              <a:rPr lang="es-MX" dirty="0"/>
              <a:t> trabajan correctamente, pero presentan intermitencias, especialmente el de búsqueda, que en ocasiones no devuelve estructura consistente.</a:t>
            </a:r>
          </a:p>
          <a:p>
            <a:r>
              <a:rPr lang="es-MX" dirty="0"/>
              <a:t>La API funciona, pero no es totalmente estable. Se recomienda mejoras en validación, estandarización de respuestas y manejo de errores.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83260D-F443-83B4-E354-3C338EDF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339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4E7F-04B9-5E49-9CD1-2F49CE9C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4D065-4DFC-A25C-1B03-B2F6FE63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4. </a:t>
            </a:r>
            <a:r>
              <a:rPr lang="es-CO" dirty="0"/>
              <a:t>Pruebas de Rendimiento (K6)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0A76E-1C5D-AEBA-F0CB-C736CE51149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229618" cy="34272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Las pruebas de carga y estrés demostraron que el sitio soporta </a:t>
            </a:r>
            <a:r>
              <a:rPr lang="es-MX" b="1" dirty="0"/>
              <a:t>50 usuarios concurrentes durante 1 minuto</a:t>
            </a:r>
            <a:r>
              <a:rPr lang="es-MX" dirty="0"/>
              <a:t>, con tiempos de respuesta dentro de rangos aceptables. Durante picos más altos, se observa aumento de latencia, pero sin caída total del servicio.</a:t>
            </a:r>
          </a:p>
          <a:p>
            <a:r>
              <a:rPr lang="es-MX" dirty="0"/>
              <a:t>El </a:t>
            </a:r>
            <a:r>
              <a:rPr lang="es-MX" dirty="0" err="1"/>
              <a:t>backend</a:t>
            </a:r>
            <a:r>
              <a:rPr lang="es-MX" dirty="0"/>
              <a:t> es capaz de manejar carga moderada, aunque requiere optimización para escenarios de alta concurrencia.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51B486-B0E1-CAEC-5B35-1F7A6A5B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12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6F47-8E43-1D06-9379-C697AF61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2D6E4-4A3D-B556-A588-43D0C56E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5. </a:t>
            </a:r>
            <a:r>
              <a:rPr lang="es-CO" dirty="0"/>
              <a:t>Pruebas de </a:t>
            </a:r>
            <a:r>
              <a:rPr lang="es-CO" dirty="0" err="1"/>
              <a:t>Frontend</a:t>
            </a:r>
            <a:r>
              <a:rPr lang="es-CO" dirty="0"/>
              <a:t> (</a:t>
            </a:r>
            <a:r>
              <a:rPr lang="es-CO" dirty="0" err="1"/>
              <a:t>Lighthouse</a:t>
            </a:r>
            <a:r>
              <a:rPr lang="es-CO" dirty="0"/>
              <a:t>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0F530F-1F2B-5C91-FECF-059DBF3218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229618" cy="34272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dirty="0"/>
              <a:t>El análisis de </a:t>
            </a:r>
            <a:r>
              <a:rPr lang="es-MX" dirty="0" err="1"/>
              <a:t>Lighthouse</a:t>
            </a:r>
            <a:r>
              <a:rPr lang="es-MX" dirty="0"/>
              <a:t> evidenció:</a:t>
            </a:r>
          </a:p>
          <a:p>
            <a:r>
              <a:rPr lang="es-MX" dirty="0"/>
              <a:t>* Buenas prácticas generales</a:t>
            </a:r>
            <a:br>
              <a:rPr lang="es-MX" dirty="0"/>
            </a:br>
            <a:r>
              <a:rPr lang="es-MX" dirty="0"/>
              <a:t>* Accesibilidad aceptable</a:t>
            </a:r>
            <a:br>
              <a:rPr lang="es-MX" dirty="0"/>
            </a:br>
            <a:r>
              <a:rPr lang="es-MX" dirty="0"/>
              <a:t>- Problemas de performance por imágenes pesadas</a:t>
            </a:r>
            <a:br>
              <a:rPr lang="es-MX" dirty="0"/>
            </a:br>
            <a:r>
              <a:rPr lang="es-MX" dirty="0"/>
              <a:t>- Tiempo de carga inicial elevado</a:t>
            </a:r>
          </a:p>
          <a:p>
            <a:r>
              <a:rPr lang="es-MX" dirty="0"/>
              <a:t>El </a:t>
            </a:r>
            <a:r>
              <a:rPr lang="es-MX" dirty="0" err="1"/>
              <a:t>frontend</a:t>
            </a:r>
            <a:r>
              <a:rPr lang="es-MX" dirty="0"/>
              <a:t> es funcional, pero con oportunidades importantes de optimización de recursos, imágenes y scripts.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B267FA-4DFD-03CA-2FF2-7B51F1B9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7192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i="1" dirty="0">
                <a:latin typeface="Abadi ExtraLight" panose="020F0502020204030204" pitchFamily="34" charset="0"/>
              </a:rPr>
              <a:t>Santiago Vasquez Romero.</a:t>
            </a:r>
            <a:br>
              <a:rPr lang="es-CO" i="1" dirty="0">
                <a:latin typeface="Abadi ExtraLight" panose="020F0502020204030204" pitchFamily="34" charset="0"/>
              </a:rPr>
            </a:br>
            <a:r>
              <a:rPr lang="es-CO" b="1" i="1" u="sng" dirty="0">
                <a:latin typeface="Abadi ExtraLight" panose="020F0502020204030204" pitchFamily="34" charset="0"/>
              </a:rPr>
              <a:t>Ingeniero De Sistemas.</a:t>
            </a:r>
            <a:br>
              <a:rPr lang="es-CO" b="1" i="1" dirty="0">
                <a:latin typeface="Abadi ExtraLight" panose="020F0502020204030204" pitchFamily="34" charset="0"/>
              </a:rPr>
            </a:br>
            <a:r>
              <a:rPr lang="es-CO" b="1" i="1" dirty="0">
                <a:latin typeface="Abadi ExtraLight" panose="020F0502020204030204" pitchFamily="34" charset="0"/>
              </a:rPr>
              <a:t>vasquezsr@hotmail.com</a:t>
            </a:r>
            <a:endParaRPr lang="es-E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Parte 1: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O" dirty="0"/>
              <a:t>Pruebas Manuales</a:t>
            </a:r>
            <a:endParaRPr lang="es-ES" dirty="0"/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— </a:t>
            </a:r>
            <a:r>
              <a:rPr lang="es-CO" dirty="0"/>
              <a:t>Registro de Usuario</a:t>
            </a:r>
            <a:endParaRPr lang="es-MX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040292"/>
            <a:ext cx="7533781" cy="4262344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buNone/>
            </a:pPr>
            <a:r>
              <a:rPr lang="es-MX" sz="1100" b="1" dirty="0"/>
              <a:t>Objetivo:</a:t>
            </a:r>
            <a:r>
              <a:rPr lang="es-MX" sz="1100" dirty="0"/>
              <a:t> Validar que un usuario pueda registrarse correctamente en la plataforma.</a:t>
            </a:r>
            <a:endParaRPr lang="es-MX" sz="1100" b="1" dirty="0"/>
          </a:p>
          <a:p>
            <a:pPr>
              <a:buNone/>
            </a:pPr>
            <a:r>
              <a:rPr lang="es-MX" sz="1100" b="1" dirty="0"/>
              <a:t>Precondiciones:</a:t>
            </a:r>
            <a:br>
              <a:rPr lang="es-MX" sz="1100" b="1" dirty="0"/>
            </a:br>
            <a:r>
              <a:rPr lang="es-MX" sz="1100" dirty="0"/>
              <a:t>Navegador Crome instalado.</a:t>
            </a:r>
            <a:br>
              <a:rPr lang="es-MX" sz="1100" dirty="0"/>
            </a:br>
            <a:r>
              <a:rPr lang="es-MX" sz="1100" dirty="0"/>
              <a:t>Acceso a </a:t>
            </a:r>
            <a:r>
              <a:rPr lang="es-MX" sz="1100" dirty="0">
                <a:hlinkClick r:id="rId3"/>
              </a:rPr>
              <a:t>https://automationexercise.com</a:t>
            </a:r>
            <a:br>
              <a:rPr lang="es-MX" sz="1100" dirty="0"/>
            </a:br>
            <a:r>
              <a:rPr lang="es-MX" sz="1100" dirty="0"/>
              <a:t>Correo no registrado previamente en la pagina web.</a:t>
            </a:r>
          </a:p>
          <a:p>
            <a:pPr>
              <a:buNone/>
            </a:pPr>
            <a:r>
              <a:rPr lang="es-MX" sz="1100" b="1" dirty="0"/>
              <a:t>Pasos detallados: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Abrir el navegador y acceder a </a:t>
            </a:r>
            <a:r>
              <a:rPr lang="es-MX" sz="1100" dirty="0">
                <a:hlinkClick r:id="rId3"/>
              </a:rPr>
              <a:t>https://automationexercise.com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Hacer clic en </a:t>
            </a:r>
            <a:r>
              <a:rPr lang="es-MX" sz="1100" b="1" dirty="0" err="1"/>
              <a:t>Signup</a:t>
            </a:r>
            <a:r>
              <a:rPr lang="es-MX" sz="1100" b="1" dirty="0"/>
              <a:t> / </a:t>
            </a:r>
            <a:r>
              <a:rPr lang="es-MX" sz="1100" b="1" dirty="0" err="1"/>
              <a:t>Login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En “New </a:t>
            </a:r>
            <a:r>
              <a:rPr lang="es-MX" sz="1100" dirty="0" err="1"/>
              <a:t>User</a:t>
            </a:r>
            <a:r>
              <a:rPr lang="es-MX" sz="1100" dirty="0"/>
              <a:t> </a:t>
            </a:r>
            <a:r>
              <a:rPr lang="es-MX" sz="1100" dirty="0" err="1"/>
              <a:t>Signup</a:t>
            </a:r>
            <a:r>
              <a:rPr lang="es-MX" sz="1100" dirty="0"/>
              <a:t>”, ingresar nombre y un correo válido.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Hacer clic en </a:t>
            </a:r>
            <a:r>
              <a:rPr lang="es-MX" sz="1100" b="1" dirty="0" err="1"/>
              <a:t>Signup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Completar el formulario de registro (datos personales y dirección).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Hacer clic en </a:t>
            </a:r>
            <a:r>
              <a:rPr lang="es-MX" sz="1100" b="1" dirty="0" err="1"/>
              <a:t>Create</a:t>
            </a:r>
            <a:r>
              <a:rPr lang="es-MX" sz="1100" b="1" dirty="0"/>
              <a:t> </a:t>
            </a:r>
            <a:r>
              <a:rPr lang="es-MX" sz="1100" b="1" dirty="0" err="1"/>
              <a:t>Account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Validar que aparezca el mensaje </a:t>
            </a:r>
            <a:r>
              <a:rPr lang="es-MX" sz="1100" b="1" dirty="0"/>
              <a:t>ACCOUNT CREATED!</a:t>
            </a:r>
            <a:endParaRPr lang="es-MX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1100" dirty="0"/>
              <a:t>Hacer clic en </a:t>
            </a:r>
            <a:r>
              <a:rPr lang="es-MX" sz="1100" b="1" dirty="0"/>
              <a:t>Continue</a:t>
            </a:r>
            <a:endParaRPr lang="es-MX" sz="1100" dirty="0"/>
          </a:p>
          <a:p>
            <a:pPr>
              <a:buNone/>
            </a:pPr>
            <a:r>
              <a:rPr lang="es-MX" sz="1100" b="1" dirty="0"/>
              <a:t>Resultado esperado:</a:t>
            </a:r>
            <a:br>
              <a:rPr lang="es-MX" sz="1100" b="1" dirty="0"/>
            </a:br>
            <a:r>
              <a:rPr lang="es-MX" sz="1100" dirty="0"/>
              <a:t>El sistema crea la cuenta y muestra “ACCOUNT CREATED!”.</a:t>
            </a:r>
            <a:br>
              <a:rPr lang="es-MX" sz="1100" dirty="0"/>
            </a:br>
            <a:r>
              <a:rPr lang="es-MX" sz="1100" dirty="0"/>
              <a:t>El usuario queda autenticado.</a:t>
            </a:r>
          </a:p>
          <a:p>
            <a:pPr>
              <a:buNone/>
            </a:pPr>
            <a:r>
              <a:rPr lang="es-MX" sz="1100" b="1" dirty="0"/>
              <a:t>Resultado obtenido:</a:t>
            </a:r>
            <a:br>
              <a:rPr lang="es-MX" sz="1100" dirty="0"/>
            </a:br>
            <a:r>
              <a:rPr lang="es-MX" sz="1100" dirty="0"/>
              <a:t>Permite crear la cuenta exitosamente</a:t>
            </a:r>
            <a:br>
              <a:rPr lang="es-MX" sz="1100" b="1" dirty="0"/>
            </a:br>
            <a:endParaRPr lang="es-MX" sz="1100" dirty="0"/>
          </a:p>
          <a:p>
            <a:pPr>
              <a:buNone/>
            </a:pPr>
            <a:endParaRPr lang="es-MX" sz="11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20244-0B18-A5AF-1A1C-182C75DF4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E99D4-D8CD-A454-3CD0-9A9D18AE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– Evidencia Manual:</a:t>
            </a:r>
            <a:endParaRPr lang="es-MX" dirty="0"/>
          </a:p>
        </p:txBody>
      </p:sp>
      <p:pic>
        <p:nvPicPr>
          <p:cNvPr id="6" name="Marcador de contenido 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2376A55-D7AB-52A8-FA5E-EA9396D11DE3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05669" y="2234317"/>
            <a:ext cx="6877099" cy="3840130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D1DE11-51B1-2D93-B86C-12C6A165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7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AB18-420B-1FB0-D762-D571D1282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AF5B-4A85-0CB8-3333-8BA47B6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– Evidencia Manual: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0D1B24-21CE-94B2-7D44-A306BA3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9" name="Marcador de contenido 8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60454413-9716-3FAA-5498-76D8F7FB097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384744" y="2422525"/>
            <a:ext cx="7262425" cy="3676650"/>
          </a:xfrm>
        </p:spPr>
      </p:pic>
    </p:spTree>
    <p:extLst>
      <p:ext uri="{BB962C8B-B14F-4D97-AF65-F5344CB8AC3E}">
        <p14:creationId xmlns:p14="http://schemas.microsoft.com/office/powerpoint/2010/main" val="358354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BCD5-2137-FF4F-B45E-0ECD8F10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4FAE2-96A9-BB65-2F38-C4E46DEE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209054"/>
            <a:ext cx="7420819" cy="551017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MX" b="1" dirty="0"/>
              <a:t>ID cp001 – Evidencia Manual: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614F19-D80A-77B9-6688-64C112E7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7" name="Marcador de contenido 6" descr="Interfaz de usuario gráfica, Texto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E1C5F5D8-94D0-43A3-CA6A-63E68150F643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745170" y="2470150"/>
            <a:ext cx="6541572" cy="3676650"/>
          </a:xfrm>
        </p:spPr>
      </p:pic>
    </p:spTree>
    <p:extLst>
      <p:ext uri="{BB962C8B-B14F-4D97-AF65-F5344CB8AC3E}">
        <p14:creationId xmlns:p14="http://schemas.microsoft.com/office/powerpoint/2010/main" val="364575704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9_TF11936837_Win32" id="{EA91F63F-43AF-45A1-BA22-3594552516A4}" vid="{FE88F1CF-4A0A-4453-A100-D57DCC094A4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1014</TotalTime>
  <Words>1595</Words>
  <Application>Microsoft Office PowerPoint</Application>
  <PresentationFormat>Panorámica</PresentationFormat>
  <Paragraphs>224</Paragraphs>
  <Slides>44</Slides>
  <Notes>44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Abadi ExtraLight</vt:lpstr>
      <vt:lpstr>Arial</vt:lpstr>
      <vt:lpstr>Arial Nova</vt:lpstr>
      <vt:lpstr>Biome</vt:lpstr>
      <vt:lpstr>Calibri</vt:lpstr>
      <vt:lpstr>Personalizar</vt:lpstr>
      <vt:lpstr>RETO TÉCNICO TESTER QA 2025</vt:lpstr>
      <vt:lpstr>Estrategia para la Resolución del reto técnico QA</vt:lpstr>
      <vt:lpstr>Objetivo y alcance</vt:lpstr>
      <vt:lpstr>Introducción</vt:lpstr>
      <vt:lpstr>Parte 1:</vt:lpstr>
      <vt:lpstr>ID cp001 — Registro de Usuario</vt:lpstr>
      <vt:lpstr>ID cp001 – Evidencia Manual:</vt:lpstr>
      <vt:lpstr>ID cp001 – Evidencia Manual:</vt:lpstr>
      <vt:lpstr>ID cp001 – Evidencia Manual:</vt:lpstr>
      <vt:lpstr>ID cp001 – Evidencia Manual:</vt:lpstr>
      <vt:lpstr>ID cp001 – Evidencia Manual:</vt:lpstr>
      <vt:lpstr>ID cp002 — Inicio de Sesión Exitoso</vt:lpstr>
      <vt:lpstr>ID cp002 - Evidencia Manual :</vt:lpstr>
      <vt:lpstr>ID cp002 - Evidencia Manual :</vt:lpstr>
      <vt:lpstr>ID cp003 — Búsqueda de Productos</vt:lpstr>
      <vt:lpstr>ID cp003 - Evidencia Manual :</vt:lpstr>
      <vt:lpstr>ID cp004 — Agregar Producto al Carrito</vt:lpstr>
      <vt:lpstr>ID cp004 – evidencia Manual :</vt:lpstr>
      <vt:lpstr>ID cp005 — Checkout Completo</vt:lpstr>
      <vt:lpstr>ID cp005 – Evidencia Manual:</vt:lpstr>
      <vt:lpstr>ID cp005 – Evidencia Manual:</vt:lpstr>
      <vt:lpstr>ID cp005 – Evidencia Manual:</vt:lpstr>
      <vt:lpstr>ID cp005 – Evidencia Manual:</vt:lpstr>
      <vt:lpstr>ID cp005 – Evidencia Manual:</vt:lpstr>
      <vt:lpstr>ID cp006 — Registro + Login + Compra (Caso regreción)</vt:lpstr>
      <vt:lpstr>Parte 2:</vt:lpstr>
      <vt:lpstr>PRESENTACIÓN del  código.</vt:lpstr>
      <vt:lpstr>PRESENTACIÓN del  código.</vt:lpstr>
      <vt:lpstr>Evidencia Automatización</vt:lpstr>
      <vt:lpstr>Parte 3:</vt:lpstr>
      <vt:lpstr>Simulación de 50 usuarios concurrentes durante 1 minuto, usando K6.</vt:lpstr>
      <vt:lpstr>Conclusiones</vt:lpstr>
      <vt:lpstr>Parte 4:</vt:lpstr>
      <vt:lpstr>4. Pruebas de Frontend</vt:lpstr>
      <vt:lpstr>Parte 5:</vt:lpstr>
      <vt:lpstr>Pruebas de API con Postman</vt:lpstr>
      <vt:lpstr>Pruebas de API con Postman</vt:lpstr>
      <vt:lpstr>Parte 6:</vt:lpstr>
      <vt:lpstr>1. Pruebas Funcionales (Manual Testing)</vt:lpstr>
      <vt:lpstr>2. Pruebas Automatizadas (Cypress)</vt:lpstr>
      <vt:lpstr>3. Pruebas de API / Microservicios</vt:lpstr>
      <vt:lpstr>4. Pruebas de Rendimiento (K6)</vt:lpstr>
      <vt:lpstr>5. Pruebas de Frontend (Lighthouse)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Vasquez, Santiago</dc:creator>
  <cp:lastModifiedBy>Vasquez, Santiago</cp:lastModifiedBy>
  <cp:revision>2</cp:revision>
  <dcterms:created xsi:type="dcterms:W3CDTF">2025-12-10T00:59:33Z</dcterms:created>
  <dcterms:modified xsi:type="dcterms:W3CDTF">2025-12-10T17:54:26Z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